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55" d="100"/>
          <a:sy n="155" d="100"/>
        </p:scale>
        <p:origin x="162"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06F6B-EB5C-4D60-83CA-421B76E258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E1A478-3C99-4616-BCBF-AD8B37DCDD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5FE4323-5FDA-46C4-87EE-0A78C2E9A153}"/>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5" name="Footer Placeholder 4">
            <a:extLst>
              <a:ext uri="{FF2B5EF4-FFF2-40B4-BE49-F238E27FC236}">
                <a16:creationId xmlns:a16="http://schemas.microsoft.com/office/drawing/2014/main" id="{738E9965-A57E-4C0A-BA60-A08AAE7D21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32BC5A-8367-4573-827D-669785F7EAD8}"/>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284994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EE3E4-D5B1-4E4A-AAE9-A84457FBB0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A09103-9597-46F8-BAEA-D0C8FC0A82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5D2F54-0F86-40AD-BE72-ECBDFE1409FE}"/>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5" name="Footer Placeholder 4">
            <a:extLst>
              <a:ext uri="{FF2B5EF4-FFF2-40B4-BE49-F238E27FC236}">
                <a16:creationId xmlns:a16="http://schemas.microsoft.com/office/drawing/2014/main" id="{3737F6CC-BAE7-444C-B7E9-30BE12F7BD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8D9E9E-0C38-486F-A4B4-B27666DEF5C8}"/>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3543527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32A32D-E964-4E90-9244-C84D6752D6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68DB1F8-0E2A-4565-B654-A5DBC209FC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8297E5-9179-40C1-951A-C9E05161C324}"/>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5" name="Footer Placeholder 4">
            <a:extLst>
              <a:ext uri="{FF2B5EF4-FFF2-40B4-BE49-F238E27FC236}">
                <a16:creationId xmlns:a16="http://schemas.microsoft.com/office/drawing/2014/main" id="{965FBCA9-70FB-48F9-9E66-907E0D6DFF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8F12F3-7968-4370-AD9C-BB78FC4C3D83}"/>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410567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86CE4-C4FF-4C39-8A3D-C56CA59D82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4EDD4-FB7E-4F91-89CD-996BCDAF02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54F765-9488-4311-80DF-5E05CF43E0BF}"/>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5" name="Footer Placeholder 4">
            <a:extLst>
              <a:ext uri="{FF2B5EF4-FFF2-40B4-BE49-F238E27FC236}">
                <a16:creationId xmlns:a16="http://schemas.microsoft.com/office/drawing/2014/main" id="{9C8008F7-F390-4297-949F-4E00965A02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41E9BB-9926-4B95-92CE-0F4FA5054A4B}"/>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13581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F3AA-FBCE-4E17-9BB4-4D00E7DC7A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D21D7E-A857-4751-9462-3806654308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169D52-2C7D-4282-B3E1-6730678D4C7D}"/>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5" name="Footer Placeholder 4">
            <a:extLst>
              <a:ext uri="{FF2B5EF4-FFF2-40B4-BE49-F238E27FC236}">
                <a16:creationId xmlns:a16="http://schemas.microsoft.com/office/drawing/2014/main" id="{82A8FEF8-44FA-416B-9539-5CC28C2B6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64A088-7214-4698-AC02-D4F1056C6110}"/>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323283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C124-5FAA-48B0-9B09-008FD5EEE2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1F1BF6-9474-4B38-A7B1-10C7798DA2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CE4A2-7888-445B-A79C-B606235866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25488E-FDE1-4C50-A833-421D3E08E038}"/>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6" name="Footer Placeholder 5">
            <a:extLst>
              <a:ext uri="{FF2B5EF4-FFF2-40B4-BE49-F238E27FC236}">
                <a16:creationId xmlns:a16="http://schemas.microsoft.com/office/drawing/2014/main" id="{069DCFF8-0F55-4CF9-87B7-FEA2DA20C0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E26683-9E1B-4BF4-8E83-3232F7833D48}"/>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1738903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E50A7-3762-434B-92FC-008AEC8B64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28AFEC-53D0-4CA8-960E-B249E503F5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6B4108-6C73-4033-9CA7-04E006C1F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DEDCF-F102-4B11-BA8A-AD5D2DE8EE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430E76-C6D8-4A73-B4C3-85E1E74388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88EB11-FA57-43AE-9CDE-1B0A59065ABC}"/>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8" name="Footer Placeholder 7">
            <a:extLst>
              <a:ext uri="{FF2B5EF4-FFF2-40B4-BE49-F238E27FC236}">
                <a16:creationId xmlns:a16="http://schemas.microsoft.com/office/drawing/2014/main" id="{B002163C-21A7-494A-A4E5-5AA3D24D90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E392C4-CC1B-4F76-AE29-4A8DB128EE8E}"/>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188991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E1E1B-6A34-4607-A6F0-6845039C33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851572-63DD-4E96-A73A-65F793476D9F}"/>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4" name="Footer Placeholder 3">
            <a:extLst>
              <a:ext uri="{FF2B5EF4-FFF2-40B4-BE49-F238E27FC236}">
                <a16:creationId xmlns:a16="http://schemas.microsoft.com/office/drawing/2014/main" id="{9E6B510D-C7B0-441F-9514-5564E74600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0F8CD5-168D-42D0-816F-A0DCB5604D44}"/>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1191040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7939DF-1375-4C15-AF21-8B4DF67AA230}"/>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3" name="Footer Placeholder 2">
            <a:extLst>
              <a:ext uri="{FF2B5EF4-FFF2-40B4-BE49-F238E27FC236}">
                <a16:creationId xmlns:a16="http://schemas.microsoft.com/office/drawing/2014/main" id="{1B9171D9-D61B-48A8-8297-699D5A8AD5A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F47886-E7F6-49A2-9537-DDE3A6120920}"/>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174734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27870-8F13-4295-993D-AAB090F38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D48352-FCDB-418C-B187-059BBF16BE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EF2ED0-02EE-45C0-BAC9-FB714DACCF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340C96-DE59-4895-8E6A-4B84D57A1C9B}"/>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6" name="Footer Placeholder 5">
            <a:extLst>
              <a:ext uri="{FF2B5EF4-FFF2-40B4-BE49-F238E27FC236}">
                <a16:creationId xmlns:a16="http://schemas.microsoft.com/office/drawing/2014/main" id="{17C97442-B248-4600-8C46-B39B43130B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58506D-78A9-4458-BECC-67C5A44B1775}"/>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3468661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43D49-A833-42C1-83BB-A01D8A0EC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A6119A-FFB4-4C9E-8B15-3C58640F96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46872C-65C5-4C99-B174-B9B800D2B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806668-6EB5-4793-9F22-4746BB7677EA}"/>
              </a:ext>
            </a:extLst>
          </p:cNvPr>
          <p:cNvSpPr>
            <a:spLocks noGrp="1"/>
          </p:cNvSpPr>
          <p:nvPr>
            <p:ph type="dt" sz="half" idx="10"/>
          </p:nvPr>
        </p:nvSpPr>
        <p:spPr/>
        <p:txBody>
          <a:bodyPr/>
          <a:lstStyle/>
          <a:p>
            <a:fld id="{300201A9-B7E9-46B1-9C1A-3758616436BD}" type="datetimeFigureOut">
              <a:rPr lang="en-US" smtClean="0"/>
              <a:t>3/26/2021</a:t>
            </a:fld>
            <a:endParaRPr lang="en-US"/>
          </a:p>
        </p:txBody>
      </p:sp>
      <p:sp>
        <p:nvSpPr>
          <p:cNvPr id="6" name="Footer Placeholder 5">
            <a:extLst>
              <a:ext uri="{FF2B5EF4-FFF2-40B4-BE49-F238E27FC236}">
                <a16:creationId xmlns:a16="http://schemas.microsoft.com/office/drawing/2014/main" id="{EA498A9D-387D-47CD-A4E8-69DCF054FA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CB07A3-E4B5-4466-9FC5-4C56376FC2DD}"/>
              </a:ext>
            </a:extLst>
          </p:cNvPr>
          <p:cNvSpPr>
            <a:spLocks noGrp="1"/>
          </p:cNvSpPr>
          <p:nvPr>
            <p:ph type="sldNum" sz="quarter" idx="12"/>
          </p:nvPr>
        </p:nvSpPr>
        <p:spPr/>
        <p:txBody>
          <a:bodyPr/>
          <a:lstStyle/>
          <a:p>
            <a:fld id="{5D2A2C84-9F4E-4627-A045-23FB1CD8ED0B}" type="slidenum">
              <a:rPr lang="en-US" smtClean="0"/>
              <a:t>‹#›</a:t>
            </a:fld>
            <a:endParaRPr lang="en-US"/>
          </a:p>
        </p:txBody>
      </p:sp>
    </p:spTree>
    <p:extLst>
      <p:ext uri="{BB962C8B-B14F-4D97-AF65-F5344CB8AC3E}">
        <p14:creationId xmlns:p14="http://schemas.microsoft.com/office/powerpoint/2010/main" val="517257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E192B2-7CF9-4D57-85F9-C793E59F5D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412E80-3653-4F94-911A-5E2FCF9E35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306D45-F3E0-4FB9-9C0D-0809BFB833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0201A9-B7E9-46B1-9C1A-3758616436BD}" type="datetimeFigureOut">
              <a:rPr lang="en-US" smtClean="0"/>
              <a:t>3/26/2021</a:t>
            </a:fld>
            <a:endParaRPr lang="en-US"/>
          </a:p>
        </p:txBody>
      </p:sp>
      <p:sp>
        <p:nvSpPr>
          <p:cNvPr id="5" name="Footer Placeholder 4">
            <a:extLst>
              <a:ext uri="{FF2B5EF4-FFF2-40B4-BE49-F238E27FC236}">
                <a16:creationId xmlns:a16="http://schemas.microsoft.com/office/drawing/2014/main" id="{88867702-A302-4FED-83DB-A89AEC7A52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0FF38A5-672F-452F-855D-9299249861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2A2C84-9F4E-4627-A045-23FB1CD8ED0B}" type="slidenum">
              <a:rPr lang="en-US" smtClean="0"/>
              <a:t>‹#›</a:t>
            </a:fld>
            <a:endParaRPr lang="en-US"/>
          </a:p>
        </p:txBody>
      </p:sp>
    </p:spTree>
    <p:extLst>
      <p:ext uri="{BB962C8B-B14F-4D97-AF65-F5344CB8AC3E}">
        <p14:creationId xmlns:p14="http://schemas.microsoft.com/office/powerpoint/2010/main" val="1421520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462593-55D6-4EA1-9229-611A535EE8EF}"/>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Reuse of N95 Mask  When Treating COVID – 19 PUI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3B964AC-CF7C-41B7-9D7C-7D6C1FC43EAB}"/>
              </a:ext>
            </a:extLst>
          </p:cNvPr>
          <p:cNvSpPr>
            <a:spLocks noGrp="1"/>
          </p:cNvSpPr>
          <p:nvPr>
            <p:ph idx="1"/>
          </p:nvPr>
        </p:nvSpPr>
        <p:spPr>
          <a:xfrm>
            <a:off x="4447308" y="591344"/>
            <a:ext cx="6906491" cy="5585619"/>
          </a:xfrm>
        </p:spPr>
        <p:txBody>
          <a:bodyPr anchor="ctr">
            <a:normAutofit fontScale="85000" lnSpcReduction="20000"/>
          </a:bodyPr>
          <a:lstStyle/>
          <a:p>
            <a:pPr marL="514350" indent="-514350">
              <a:buFont typeface="+mj-lt"/>
              <a:buAutoNum type="arabicPeriod"/>
            </a:pPr>
            <a:r>
              <a:rPr lang="en-US" sz="2400" dirty="0"/>
              <a:t>Document your name and date on the Rx paper bag upon receipt of your N95 mask.</a:t>
            </a:r>
          </a:p>
          <a:p>
            <a:pPr marL="514350" indent="-514350">
              <a:buFont typeface="+mj-lt"/>
              <a:buAutoNum type="arabicPeriod"/>
            </a:pPr>
            <a:r>
              <a:rPr lang="en-US" sz="2400" dirty="0"/>
              <a:t>Document the date each day the N95 mask is used on the Rx paper bag each day the N95 mask is used over 3 (three days).</a:t>
            </a:r>
          </a:p>
          <a:p>
            <a:pPr marL="514350" indent="-514350">
              <a:buFont typeface="+mj-lt"/>
              <a:buAutoNum type="arabicPeriod"/>
            </a:pPr>
            <a:r>
              <a:rPr lang="en-US" sz="2400" dirty="0"/>
              <a:t>Store the N95 mask in the Rx paper bag when not in use. Place the ear loops of the N95 mask over the paper handles so that the N95 mask is hanging inside the Rx paper bag to allow the mask to dry properly. </a:t>
            </a:r>
            <a:r>
              <a:rPr lang="en-US" sz="2400" b="1" i="1" dirty="0"/>
              <a:t>The N95 mask must not be stored in a closed plastic or paper bag.</a:t>
            </a:r>
            <a:endParaRPr lang="en-US" sz="2400" dirty="0"/>
          </a:p>
          <a:p>
            <a:pPr marL="514350" indent="-514350">
              <a:buFont typeface="+mj-lt"/>
              <a:buAutoNum type="arabicPeriod"/>
            </a:pPr>
            <a:r>
              <a:rPr lang="en-US" sz="2400" i="1" dirty="0"/>
              <a:t>Discard the N95 mask and Rx paper bag at the end of 3 (three) days.</a:t>
            </a:r>
          </a:p>
          <a:p>
            <a:pPr marL="0" indent="0">
              <a:buNone/>
            </a:pPr>
            <a:r>
              <a:rPr lang="en-US" sz="2400" i="1" dirty="0"/>
              <a:t>A new N95 mask and Rx paper bag will be provided to begin the process again.</a:t>
            </a:r>
          </a:p>
          <a:p>
            <a:r>
              <a:rPr lang="en-US" sz="2400" b="1" i="1" dirty="0"/>
              <a:t>A surgical/procedure mask may be worn multiple times by the same person during your work shift. </a:t>
            </a:r>
          </a:p>
          <a:p>
            <a:r>
              <a:rPr lang="en-US" sz="2400" b="1" i="1" dirty="0"/>
              <a:t>Discard the surgical/procedure mask when it becomes soiled or visibly moist. </a:t>
            </a:r>
          </a:p>
          <a:p>
            <a:r>
              <a:rPr lang="en-US" sz="2400" b="1" i="1" dirty="0"/>
              <a:t>Discard the surgical/procedure mask at the end of your work shift.</a:t>
            </a:r>
          </a:p>
          <a:p>
            <a:pPr marL="0" indent="0">
              <a:buNone/>
            </a:pPr>
            <a:endParaRPr lang="en-US" sz="2400" i="1" dirty="0"/>
          </a:p>
          <a:p>
            <a:pPr marL="0" indent="0">
              <a:buNone/>
            </a:pPr>
            <a:endParaRPr lang="en-US" sz="2400" dirty="0"/>
          </a:p>
        </p:txBody>
      </p:sp>
    </p:spTree>
    <p:extLst>
      <p:ext uri="{BB962C8B-B14F-4D97-AF65-F5344CB8AC3E}">
        <p14:creationId xmlns:p14="http://schemas.microsoft.com/office/powerpoint/2010/main" val="1771926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04685D2-E986-4355-8D9E-77D98B40456E}"/>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Storage of the N95 Mask</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Content Placeholder 2">
            <a:extLst>
              <a:ext uri="{FF2B5EF4-FFF2-40B4-BE49-F238E27FC236}">
                <a16:creationId xmlns:a16="http://schemas.microsoft.com/office/drawing/2014/main" id="{43F85A60-ACD0-4F86-B7A4-7705F12F6CA5}"/>
              </a:ext>
            </a:extLst>
          </p:cNvPr>
          <p:cNvSpPr>
            <a:spLocks noGrp="1"/>
          </p:cNvSpPr>
          <p:nvPr>
            <p:ph idx="1"/>
          </p:nvPr>
        </p:nvSpPr>
        <p:spPr>
          <a:xfrm>
            <a:off x="4447308" y="591344"/>
            <a:ext cx="6906491" cy="5585619"/>
          </a:xfrm>
        </p:spPr>
        <p:txBody>
          <a:bodyPr anchor="ctr">
            <a:normAutofit/>
          </a:bodyPr>
          <a:lstStyle/>
          <a:p>
            <a:pPr marL="0" indent="0">
              <a:buNone/>
            </a:pPr>
            <a:r>
              <a:rPr lang="en-US" sz="2000" dirty="0"/>
              <a:t>The Rx paper bag must be stored:</a:t>
            </a:r>
          </a:p>
          <a:p>
            <a:pPr lvl="0"/>
            <a:r>
              <a:rPr lang="en-US" sz="2000" dirty="0"/>
              <a:t>In an area not used by other staff to prevent many hands touching the bag.</a:t>
            </a:r>
          </a:p>
          <a:p>
            <a:pPr lvl="0"/>
            <a:r>
              <a:rPr lang="en-US" sz="2000" dirty="0"/>
              <a:t>In an upright position; the Rx paper bag must not be folded. </a:t>
            </a:r>
          </a:p>
          <a:p>
            <a:pPr lvl="0"/>
            <a:r>
              <a:rPr lang="en-US" sz="2000" dirty="0"/>
              <a:t>Away from any liquids; Rx paper bags must be discarded immediately if they are exposed to liquids or anything that saturates the bag. The N95 mask is also compromised by the liquids or anything that saturates the bag.</a:t>
            </a:r>
          </a:p>
          <a:p>
            <a:pPr lvl="0"/>
            <a:r>
              <a:rPr lang="en-US" sz="2000" dirty="0"/>
              <a:t>On a table or desk to prevent books, papers, boxes from being placed on the Rx paper bag containing the N95 mask. Items placed on the Rx paper bag containing the N95 mask can cause a dent in the N95 mask. If there are any structure changes in the N95 mask, it must be discarded. The N95 mask has been compromised and will have to be discarded immediately.</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116792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B09E2A-39C5-4927-8836-4BC3E731DCCF}"/>
              </a:ext>
            </a:extLst>
          </p:cNvPr>
          <p:cNvSpPr>
            <a:spLocks noGrp="1"/>
          </p:cNvSpPr>
          <p:nvPr>
            <p:ph type="title"/>
          </p:nvPr>
        </p:nvSpPr>
        <p:spPr>
          <a:xfrm>
            <a:off x="686834" y="1153572"/>
            <a:ext cx="3200400" cy="4461163"/>
          </a:xfrm>
        </p:spPr>
        <p:txBody>
          <a:bodyPr>
            <a:normAutofit/>
          </a:bodyPr>
          <a:lstStyle/>
          <a:p>
            <a:r>
              <a:rPr lang="en-US">
                <a:solidFill>
                  <a:srgbClr val="FFFFFF"/>
                </a:solidFill>
              </a:rPr>
              <a:t>Reuse of Disposable Gowns when Treating COVID – 19 PUI</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Content Placeholder 2">
            <a:extLst>
              <a:ext uri="{FF2B5EF4-FFF2-40B4-BE49-F238E27FC236}">
                <a16:creationId xmlns:a16="http://schemas.microsoft.com/office/drawing/2014/main" id="{B65E457A-6985-4081-ADF0-98737C9ECBE5}"/>
              </a:ext>
            </a:extLst>
          </p:cNvPr>
          <p:cNvSpPr>
            <a:spLocks noGrp="1"/>
          </p:cNvSpPr>
          <p:nvPr>
            <p:ph idx="1"/>
          </p:nvPr>
        </p:nvSpPr>
        <p:spPr>
          <a:xfrm>
            <a:off x="4447308" y="591344"/>
            <a:ext cx="6906491" cy="5585619"/>
          </a:xfrm>
        </p:spPr>
        <p:txBody>
          <a:bodyPr anchor="ctr">
            <a:normAutofit/>
          </a:bodyPr>
          <a:lstStyle/>
          <a:p>
            <a:r>
              <a:rPr lang="en-US"/>
              <a:t> </a:t>
            </a:r>
            <a:r>
              <a:rPr lang="en-US" b="1" u="sng"/>
              <a:t>Extended Use of Gowns to Reduce Contact Transmission</a:t>
            </a:r>
            <a:endParaRPr lang="en-US"/>
          </a:p>
          <a:p>
            <a:r>
              <a:rPr lang="en-US"/>
              <a:t>Use of the same gown for repeated close contact with multiple patients without removal between patients. Applicable to Pop Up Screenings and patients being treated are housed in the same location (i.e. patients residing in an isolation cohort)</a:t>
            </a:r>
          </a:p>
          <a:p>
            <a:pPr lvl="0"/>
            <a:r>
              <a:rPr lang="en-US"/>
              <a:t>Discard the gown if soiled or damaged according to the usual practices</a:t>
            </a:r>
          </a:p>
          <a:p>
            <a:endParaRPr lang="en-US"/>
          </a:p>
          <a:p>
            <a:pPr marL="0" indent="0">
              <a:buNone/>
            </a:pPr>
            <a:endParaRPr lang="en-US"/>
          </a:p>
          <a:p>
            <a:endParaRPr lang="en-US"/>
          </a:p>
        </p:txBody>
      </p:sp>
    </p:spTree>
    <p:extLst>
      <p:ext uri="{BB962C8B-B14F-4D97-AF65-F5344CB8AC3E}">
        <p14:creationId xmlns:p14="http://schemas.microsoft.com/office/powerpoint/2010/main" val="399135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BF60E2-32EF-4AF8-A529-A3A1DC659800}"/>
              </a:ext>
            </a:extLst>
          </p:cNvPr>
          <p:cNvSpPr>
            <a:spLocks noGrp="1"/>
          </p:cNvSpPr>
          <p:nvPr>
            <p:ph type="title"/>
          </p:nvPr>
        </p:nvSpPr>
        <p:spPr>
          <a:xfrm>
            <a:off x="686834" y="1153572"/>
            <a:ext cx="3200400" cy="4461163"/>
          </a:xfrm>
        </p:spPr>
        <p:txBody>
          <a:bodyPr>
            <a:normAutofit/>
          </a:bodyPr>
          <a:lstStyle/>
          <a:p>
            <a:r>
              <a:rPr lang="en-US" b="1">
                <a:solidFill>
                  <a:srgbClr val="FFFFFF"/>
                </a:solidFill>
              </a:rPr>
              <a:t>Limited Reuse of Gowns to Reduce Contact Transmission</a:t>
            </a:r>
            <a:br>
              <a:rPr lang="en-US">
                <a:solidFill>
                  <a:srgbClr val="FFFFFF"/>
                </a:solidFill>
              </a:rPr>
            </a:br>
            <a:endParaRPr lang="en-US">
              <a:solidFill>
                <a:srgbClr val="FFFFFF"/>
              </a:solidFill>
            </a:endParaRP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Content Placeholder 2">
            <a:extLst>
              <a:ext uri="{FF2B5EF4-FFF2-40B4-BE49-F238E27FC236}">
                <a16:creationId xmlns:a16="http://schemas.microsoft.com/office/drawing/2014/main" id="{6BF9EC46-6B22-4E6A-BD12-C65A4C41F6F6}"/>
              </a:ext>
            </a:extLst>
          </p:cNvPr>
          <p:cNvSpPr>
            <a:spLocks noGrp="1"/>
          </p:cNvSpPr>
          <p:nvPr>
            <p:ph idx="1"/>
          </p:nvPr>
        </p:nvSpPr>
        <p:spPr>
          <a:xfrm>
            <a:off x="4447308" y="591344"/>
            <a:ext cx="6906491" cy="5585619"/>
          </a:xfrm>
        </p:spPr>
        <p:txBody>
          <a:bodyPr anchor="ctr">
            <a:normAutofit/>
          </a:bodyPr>
          <a:lstStyle/>
          <a:p>
            <a:r>
              <a:rPr lang="en-US"/>
              <a:t>Removal and storage of gown between patients. Applicable to patients being seen in the health care center.</a:t>
            </a:r>
          </a:p>
          <a:p>
            <a:pPr lvl="0"/>
            <a:r>
              <a:rPr lang="en-US"/>
              <a:t>Remove gown after each encounter with a patient</a:t>
            </a:r>
          </a:p>
          <a:p>
            <a:pPr lvl="0"/>
            <a:r>
              <a:rPr lang="en-US"/>
              <a:t>Discard gown if soiled or damaged</a:t>
            </a:r>
          </a:p>
          <a:p>
            <a:pPr lvl="0"/>
            <a:r>
              <a:rPr lang="en-US"/>
              <a:t>Leave the patient area if the gown needs to be removed</a:t>
            </a:r>
          </a:p>
          <a:p>
            <a:endParaRPr lang="en-US"/>
          </a:p>
          <a:p>
            <a:endParaRPr lang="en-US"/>
          </a:p>
        </p:txBody>
      </p:sp>
    </p:spTree>
    <p:extLst>
      <p:ext uri="{BB962C8B-B14F-4D97-AF65-F5344CB8AC3E}">
        <p14:creationId xmlns:p14="http://schemas.microsoft.com/office/powerpoint/2010/main" val="804399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24FD50-5D64-4391-90AD-647A0862382D}"/>
              </a:ext>
            </a:extLst>
          </p:cNvPr>
          <p:cNvSpPr>
            <a:spLocks noGrp="1"/>
          </p:cNvSpPr>
          <p:nvPr>
            <p:ph type="title"/>
          </p:nvPr>
        </p:nvSpPr>
        <p:spPr>
          <a:xfrm>
            <a:off x="686834" y="1153572"/>
            <a:ext cx="3200400" cy="4461163"/>
          </a:xfrm>
        </p:spPr>
        <p:txBody>
          <a:bodyPr>
            <a:normAutofit/>
          </a:bodyPr>
          <a:lstStyle/>
          <a:p>
            <a:r>
              <a:rPr lang="en-US" b="1">
                <a:solidFill>
                  <a:srgbClr val="FFFFFF"/>
                </a:solidFill>
              </a:rPr>
              <a:t>Other Types of Gowns May Be Considered</a:t>
            </a:r>
            <a:br>
              <a:rPr lang="en-US">
                <a:solidFill>
                  <a:srgbClr val="FFFFFF"/>
                </a:solidFill>
              </a:rPr>
            </a:b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4348988-D0CE-43EA-9EF5-67162E567832}"/>
              </a:ext>
            </a:extLst>
          </p:cNvPr>
          <p:cNvSpPr>
            <a:spLocks noGrp="1"/>
          </p:cNvSpPr>
          <p:nvPr>
            <p:ph idx="1"/>
          </p:nvPr>
        </p:nvSpPr>
        <p:spPr>
          <a:xfrm>
            <a:off x="4447308" y="591344"/>
            <a:ext cx="6906491" cy="5585619"/>
          </a:xfrm>
        </p:spPr>
        <p:txBody>
          <a:bodyPr anchor="ctr">
            <a:normAutofit/>
          </a:bodyPr>
          <a:lstStyle/>
          <a:p>
            <a:pPr lvl="0"/>
            <a:r>
              <a:rPr lang="en-US" dirty="0"/>
              <a:t>Disposable or reusable lab coats</a:t>
            </a:r>
          </a:p>
          <a:p>
            <a:pPr lvl="0"/>
            <a:r>
              <a:rPr lang="en-US" dirty="0"/>
              <a:t>Reusable patient gowns</a:t>
            </a:r>
          </a:p>
          <a:p>
            <a:pPr lvl="0"/>
            <a:r>
              <a:rPr lang="en-US" dirty="0"/>
              <a:t>Disposable aprons</a:t>
            </a:r>
          </a:p>
          <a:p>
            <a:pPr lvl="0"/>
            <a:r>
              <a:rPr lang="en-US" dirty="0"/>
              <a:t>Disposable plastic ponchos</a:t>
            </a:r>
          </a:p>
          <a:p>
            <a:pPr marL="0" indent="0">
              <a:buNone/>
            </a:pPr>
            <a:endParaRPr lang="en-US" dirty="0"/>
          </a:p>
        </p:txBody>
      </p:sp>
    </p:spTree>
    <p:extLst>
      <p:ext uri="{BB962C8B-B14F-4D97-AF65-F5344CB8AC3E}">
        <p14:creationId xmlns:p14="http://schemas.microsoft.com/office/powerpoint/2010/main" val="3608125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FEF6D0-2325-4066-BBCA-3A0D9BFE1E14}"/>
              </a:ext>
            </a:extLst>
          </p:cNvPr>
          <p:cNvSpPr>
            <a:spLocks noGrp="1"/>
          </p:cNvSpPr>
          <p:nvPr>
            <p:ph type="title"/>
          </p:nvPr>
        </p:nvSpPr>
        <p:spPr>
          <a:xfrm>
            <a:off x="686834" y="1153572"/>
            <a:ext cx="3200400" cy="4461163"/>
          </a:xfrm>
        </p:spPr>
        <p:txBody>
          <a:bodyPr>
            <a:normAutofit/>
          </a:bodyPr>
          <a:lstStyle/>
          <a:p>
            <a:r>
              <a:rPr lang="en-US" b="1">
                <a:solidFill>
                  <a:srgbClr val="FFFFFF"/>
                </a:solidFill>
              </a:rPr>
              <a:t>Storage and Donning of Used Gowns</a:t>
            </a:r>
            <a:br>
              <a:rPr lang="en-US">
                <a:solidFill>
                  <a:srgbClr val="FFFFFF"/>
                </a:solidFill>
              </a:rPr>
            </a:b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0937BCF-3843-4226-86C9-0133FE62C118}"/>
              </a:ext>
            </a:extLst>
          </p:cNvPr>
          <p:cNvSpPr>
            <a:spLocks noGrp="1"/>
          </p:cNvSpPr>
          <p:nvPr>
            <p:ph idx="1"/>
          </p:nvPr>
        </p:nvSpPr>
        <p:spPr>
          <a:xfrm>
            <a:off x="4447308" y="591344"/>
            <a:ext cx="6906491" cy="5585619"/>
          </a:xfrm>
        </p:spPr>
        <p:txBody>
          <a:bodyPr anchor="ctr">
            <a:normAutofit/>
          </a:bodyPr>
          <a:lstStyle/>
          <a:p>
            <a:pPr lvl="0"/>
            <a:r>
              <a:rPr lang="en-US" sz="2400" u="sng" dirty="0"/>
              <a:t>Store gown folded with the outer surface held inward against itself</a:t>
            </a:r>
            <a:r>
              <a:rPr lang="en-US" sz="2400" dirty="0"/>
              <a:t> to reduce contact with other surfaces during storage.</a:t>
            </a:r>
          </a:p>
          <a:p>
            <a:pPr lvl="0"/>
            <a:r>
              <a:rPr lang="en-US" sz="2400" dirty="0"/>
              <a:t>Store the folded gown in a </a:t>
            </a:r>
            <a:r>
              <a:rPr lang="en-US" sz="2400" u="sng" dirty="0"/>
              <a:t>clean paper bag or other breathable container.</a:t>
            </a:r>
            <a:endParaRPr lang="en-US" sz="2400" dirty="0"/>
          </a:p>
          <a:p>
            <a:pPr lvl="0"/>
            <a:r>
              <a:rPr lang="en-US" sz="2400" dirty="0"/>
              <a:t>Each gown should have </a:t>
            </a:r>
            <a:r>
              <a:rPr lang="en-US" sz="2400" b="1" dirty="0"/>
              <a:t>ONLY ONE WEARER.</a:t>
            </a:r>
            <a:endParaRPr lang="en-US" sz="2400" dirty="0"/>
          </a:p>
          <a:p>
            <a:pPr lvl="0"/>
            <a:r>
              <a:rPr lang="en-US" sz="2400" dirty="0"/>
              <a:t>One paper bag will be given to each staff in direct patient care. The staff will document their name and date the staff received the paper bag on the paper bag.</a:t>
            </a:r>
          </a:p>
          <a:p>
            <a:pPr lvl="0"/>
            <a:r>
              <a:rPr lang="en-US" sz="2400" dirty="0"/>
              <a:t>The staff will document the date on the paper bag each day the gown is used over five days. This will ensure that the gown is discarded after five days.</a:t>
            </a:r>
          </a:p>
          <a:p>
            <a:endParaRPr lang="en-US" sz="2400" dirty="0"/>
          </a:p>
        </p:txBody>
      </p:sp>
    </p:spTree>
    <p:extLst>
      <p:ext uri="{BB962C8B-B14F-4D97-AF65-F5344CB8AC3E}">
        <p14:creationId xmlns:p14="http://schemas.microsoft.com/office/powerpoint/2010/main" val="412034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CFD5BA-80BF-456F-A51D-BB27CF746D6C}"/>
              </a:ext>
            </a:extLst>
          </p:cNvPr>
          <p:cNvSpPr>
            <a:spLocks noGrp="1"/>
          </p:cNvSpPr>
          <p:nvPr>
            <p:ph type="title"/>
          </p:nvPr>
        </p:nvSpPr>
        <p:spPr>
          <a:xfrm>
            <a:off x="686834" y="1153572"/>
            <a:ext cx="3200400" cy="4461163"/>
          </a:xfrm>
        </p:spPr>
        <p:txBody>
          <a:bodyPr>
            <a:normAutofit/>
          </a:bodyPr>
          <a:lstStyle/>
          <a:p>
            <a:r>
              <a:rPr lang="en-US" b="1">
                <a:solidFill>
                  <a:srgbClr val="FFFFFF"/>
                </a:solidFill>
              </a:rPr>
              <a:t>Storage and Donning of Used Gowns, continued</a:t>
            </a:r>
            <a:br>
              <a:rPr lang="en-US">
                <a:solidFill>
                  <a:srgbClr val="FFFFFF"/>
                </a:solidFill>
              </a:rPr>
            </a:br>
            <a:endParaRPr lang="en-US">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Content Placeholder 2">
            <a:extLst>
              <a:ext uri="{FF2B5EF4-FFF2-40B4-BE49-F238E27FC236}">
                <a16:creationId xmlns:a16="http://schemas.microsoft.com/office/drawing/2014/main" id="{05F55C6A-5FD2-47E4-83C1-DE663FC24EA0}"/>
              </a:ext>
            </a:extLst>
          </p:cNvPr>
          <p:cNvSpPr>
            <a:spLocks noGrp="1"/>
          </p:cNvSpPr>
          <p:nvPr>
            <p:ph idx="1"/>
          </p:nvPr>
        </p:nvSpPr>
        <p:spPr>
          <a:xfrm>
            <a:off x="4447308" y="591344"/>
            <a:ext cx="6906491" cy="5585619"/>
          </a:xfrm>
        </p:spPr>
        <p:txBody>
          <a:bodyPr anchor="ctr">
            <a:normAutofit/>
          </a:bodyPr>
          <a:lstStyle/>
          <a:p>
            <a:pPr lvl="0"/>
            <a:r>
              <a:rPr lang="en-US" sz="2600" dirty="0"/>
              <a:t>The gown must not be stored in a closed plastic bag.</a:t>
            </a:r>
          </a:p>
          <a:p>
            <a:pPr lvl="0"/>
            <a:r>
              <a:rPr lang="en-US" sz="2600" dirty="0"/>
              <a:t>At the end of five days, the gown will be discarded along with the paper bag.</a:t>
            </a:r>
          </a:p>
          <a:p>
            <a:pPr lvl="0"/>
            <a:r>
              <a:rPr lang="en-US" sz="2600" dirty="0"/>
              <a:t>The staff will receive another gown and paper bag to begin the process again.</a:t>
            </a:r>
          </a:p>
          <a:p>
            <a:pPr lvl="0"/>
            <a:r>
              <a:rPr lang="en-US" sz="2600" dirty="0"/>
              <a:t>Clean hands with soap and water OR alcohol-based sanitizer before and after touching/adjusting the gown for wear.</a:t>
            </a:r>
          </a:p>
          <a:p>
            <a:pPr lvl="0"/>
            <a:r>
              <a:rPr lang="en-US" sz="2600" b="1" dirty="0"/>
              <a:t>Do not touch the outside of the gown – </a:t>
            </a:r>
            <a:r>
              <a:rPr lang="en-US" sz="2600" dirty="0"/>
              <a:t>if contact occurs, wash hands as described above</a:t>
            </a:r>
          </a:p>
          <a:p>
            <a:pPr lvl="0"/>
            <a:r>
              <a:rPr lang="en-US" sz="2600" u="sng" dirty="0"/>
              <a:t>Wear a pair of non – sterile gloves when re – donning </a:t>
            </a:r>
            <a:r>
              <a:rPr lang="en-US" sz="2600" dirty="0"/>
              <a:t>the gown, discard gloves when finished</a:t>
            </a:r>
          </a:p>
          <a:p>
            <a:endParaRPr lang="en-US" sz="2600" dirty="0"/>
          </a:p>
        </p:txBody>
      </p:sp>
    </p:spTree>
    <p:extLst>
      <p:ext uri="{BB962C8B-B14F-4D97-AF65-F5344CB8AC3E}">
        <p14:creationId xmlns:p14="http://schemas.microsoft.com/office/powerpoint/2010/main" val="148164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959521-E0AA-42BB-9C35-DEED67A75FC6}"/>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The Paper Bag Must Be Stored:</a:t>
            </a:r>
            <a:br>
              <a:rPr lang="en-US" dirty="0">
                <a:solidFill>
                  <a:srgbClr val="FFFFFF"/>
                </a:solidFill>
              </a:rPr>
            </a:b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1BF9684-4092-4436-A18D-8ECD8E02D000}"/>
              </a:ext>
            </a:extLst>
          </p:cNvPr>
          <p:cNvSpPr>
            <a:spLocks noGrp="1"/>
          </p:cNvSpPr>
          <p:nvPr>
            <p:ph idx="1"/>
          </p:nvPr>
        </p:nvSpPr>
        <p:spPr>
          <a:xfrm>
            <a:off x="4447308" y="591344"/>
            <a:ext cx="6906491" cy="5585619"/>
          </a:xfrm>
        </p:spPr>
        <p:txBody>
          <a:bodyPr anchor="ctr">
            <a:normAutofit/>
          </a:bodyPr>
          <a:lstStyle/>
          <a:p>
            <a:pPr lvl="0"/>
            <a:r>
              <a:rPr lang="en-US" sz="2600" dirty="0"/>
              <a:t>In an area not used by other staff to prevent many hands touching the bag</a:t>
            </a:r>
          </a:p>
          <a:p>
            <a:pPr lvl="0"/>
            <a:r>
              <a:rPr lang="en-US" sz="2600" dirty="0"/>
              <a:t>In an upright position; the paper bag must not be folded. </a:t>
            </a:r>
          </a:p>
          <a:p>
            <a:pPr lvl="0"/>
            <a:r>
              <a:rPr lang="en-US" sz="2600" dirty="0"/>
              <a:t>Away from any liquids; paper bags must be discarded immediately if they are exposed to liquids or anything that saturates the bag. The gown is also compromised by the liquids or anything that saturates the bag.</a:t>
            </a:r>
          </a:p>
          <a:p>
            <a:pPr lvl="0"/>
            <a:r>
              <a:rPr lang="en-US" sz="2600" dirty="0"/>
              <a:t>On a table or desk to prevent books, papers, boxes from being placed on the paper bag containing the N95 mask. </a:t>
            </a:r>
          </a:p>
          <a:p>
            <a:endParaRPr lang="en-US" sz="2600" dirty="0"/>
          </a:p>
          <a:p>
            <a:pPr marL="0" indent="0">
              <a:buNone/>
            </a:pPr>
            <a:endParaRPr lang="en-US" sz="2600" dirty="0"/>
          </a:p>
        </p:txBody>
      </p:sp>
    </p:spTree>
    <p:extLst>
      <p:ext uri="{BB962C8B-B14F-4D97-AF65-F5344CB8AC3E}">
        <p14:creationId xmlns:p14="http://schemas.microsoft.com/office/powerpoint/2010/main" val="211698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830</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Reuse of N95 Mask  When Treating COVID – 19 PUI</vt:lpstr>
      <vt:lpstr>Storage of the N95 Mask</vt:lpstr>
      <vt:lpstr>Reuse of Disposable Gowns when Treating COVID – 19 PUI</vt:lpstr>
      <vt:lpstr>Limited Reuse of Gowns to Reduce Contact Transmission </vt:lpstr>
      <vt:lpstr>Other Types of Gowns May Be Considered </vt:lpstr>
      <vt:lpstr>Storage and Donning of Used Gowns </vt:lpstr>
      <vt:lpstr>Storage and Donning of Used Gowns, continued </vt:lpstr>
      <vt:lpstr>The Paper Bag Must Be Stored: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Reuse of N95 Mask  When Treating COVID – 19 PUI</dc:title>
  <dc:creator>Ann Hinson</dc:creator>
  <cp:lastModifiedBy>Roberta Kelly</cp:lastModifiedBy>
  <cp:revision>3</cp:revision>
  <dcterms:created xsi:type="dcterms:W3CDTF">2020-06-18T19:06:56Z</dcterms:created>
  <dcterms:modified xsi:type="dcterms:W3CDTF">2021-03-26T14:44:57Z</dcterms:modified>
</cp:coreProperties>
</file>